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71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8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8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2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7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95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6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7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1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4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35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88CEE6-83C4-44B1-9F44-EC26968DAFB5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5E76BE-06CA-4FBF-A3BD-A74303C6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Discourse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7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Speech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exploring what it is we know about taking part in conversation, or any other</a:t>
            </a:r>
          </a:p>
          <a:p>
            <a:r>
              <a:rPr lang="en-US" dirty="0"/>
              <a:t>speech event (e.g. debate, interview, various types of discussions), we quickly</a:t>
            </a:r>
          </a:p>
          <a:p>
            <a:r>
              <a:rPr lang="en-US" dirty="0"/>
              <a:t>realize that there is enormous variation in what people say and do in different</a:t>
            </a:r>
          </a:p>
          <a:p>
            <a:r>
              <a:rPr lang="en-US" dirty="0"/>
              <a:t>circumstances.</a:t>
            </a:r>
          </a:p>
        </p:txBody>
      </p:sp>
    </p:spTree>
    <p:extLst>
      <p:ext uri="{BB962C8B-B14F-4D97-AF65-F5344CB8AC3E}">
        <p14:creationId xmlns:p14="http://schemas.microsoft.com/office/powerpoint/2010/main" val="276016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1280" y="1859340"/>
            <a:ext cx="6522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"/>
              </a:rPr>
              <a:t>In order to begin to describe the sources of that variation, we</a:t>
            </a:r>
          </a:p>
          <a:p>
            <a:r>
              <a:rPr lang="en-US" dirty="0">
                <a:latin typeface="TimesNewRomanPS"/>
              </a:rPr>
              <a:t>would have to take account of a number of criteria. For example, we would have</a:t>
            </a:r>
          </a:p>
          <a:p>
            <a:r>
              <a:rPr lang="en-US" dirty="0">
                <a:latin typeface="TimesNewRomanPS"/>
              </a:rPr>
              <a:t>to specify the roles of speaker and hearer (or hearers) and their relationship(s),</a:t>
            </a:r>
          </a:p>
          <a:p>
            <a:r>
              <a:rPr lang="en-US" dirty="0">
                <a:latin typeface="TimesNewRomanPS"/>
              </a:rPr>
              <a:t>whether they were friends, strangers, men, women, young, old, of equal or</a:t>
            </a:r>
          </a:p>
          <a:p>
            <a:r>
              <a:rPr lang="en-US" dirty="0">
                <a:latin typeface="TimesNewRomanPS"/>
              </a:rPr>
              <a:t>unequal status, and many other factors. All of these factors will have an influence</a:t>
            </a:r>
          </a:p>
          <a:p>
            <a:r>
              <a:rPr lang="en-US" dirty="0">
                <a:latin typeface="TimesNewRomanPS"/>
              </a:rPr>
              <a:t>on what is said and how it is said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1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Conversation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simple terms, English conversation can be described as an activity in which,</a:t>
            </a:r>
          </a:p>
          <a:p>
            <a:r>
              <a:rPr lang="en-US" dirty="0"/>
              <a:t>for the most part, two or more people take </a:t>
            </a:r>
            <a:r>
              <a:rPr lang="en-US" b="1" dirty="0"/>
              <a:t>turns </a:t>
            </a:r>
            <a:r>
              <a:rPr lang="en-US" dirty="0"/>
              <a:t>at speaking. Typically, only one</a:t>
            </a:r>
          </a:p>
          <a:p>
            <a:r>
              <a:rPr lang="en-US" dirty="0"/>
              <a:t>person speaks at a time and there tends to be an avoidance of silence between</a:t>
            </a:r>
          </a:p>
          <a:p>
            <a:r>
              <a:rPr lang="en-US" dirty="0"/>
              <a:t>speaking turns. (This is not true in all situations or societies.) If more than one</a:t>
            </a:r>
          </a:p>
          <a:p>
            <a:r>
              <a:rPr lang="en-US" dirty="0"/>
              <a:t>participant tries to talk at the same time, one of them usually stops, as in the</a:t>
            </a:r>
          </a:p>
          <a:p>
            <a:r>
              <a:rPr lang="en-US" dirty="0"/>
              <a:t>following example, where A stops until B has finished.</a:t>
            </a:r>
          </a:p>
        </p:txBody>
      </p:sp>
    </p:spTree>
    <p:extLst>
      <p:ext uri="{BB962C8B-B14F-4D97-AF65-F5344CB8AC3E}">
        <p14:creationId xmlns:p14="http://schemas.microsoft.com/office/powerpoint/2010/main" val="415085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RPSExpert"/>
              </a:rPr>
              <a:t></a:t>
            </a:r>
            <a:r>
              <a:rPr lang="en-US" dirty="0">
                <a:latin typeface="TimesNewRomanPS"/>
              </a:rPr>
              <a:t>: </a:t>
            </a:r>
            <a:r>
              <a:rPr lang="en-US" i="1" dirty="0">
                <a:latin typeface="TimesNewRomanPS-Italic"/>
              </a:rPr>
              <a:t>Didn’t you </a:t>
            </a:r>
            <a:r>
              <a:rPr lang="en-US" dirty="0">
                <a:latin typeface="TimesNewRomanPS"/>
              </a:rPr>
              <a:t>[</a:t>
            </a:r>
            <a:r>
              <a:rPr lang="en-US" i="1" dirty="0">
                <a:latin typeface="TimesNewRomanPS-Italic"/>
              </a:rPr>
              <a:t>know </a:t>
            </a:r>
            <a:r>
              <a:rPr lang="en-US" i="1" dirty="0" err="1">
                <a:latin typeface="TimesNewRomanPS-Italic"/>
              </a:rPr>
              <a:t>wh</a:t>
            </a:r>
            <a:r>
              <a:rPr lang="en-US" i="1" dirty="0">
                <a:latin typeface="TimesNewRomanPS-Italic"/>
              </a:rPr>
              <a:t>-</a:t>
            </a:r>
          </a:p>
          <a:p>
            <a:r>
              <a:rPr lang="en-US" dirty="0">
                <a:latin typeface="TimesNRPSExpert"/>
              </a:rPr>
              <a:t></a:t>
            </a:r>
            <a:r>
              <a:rPr lang="en-US" dirty="0">
                <a:latin typeface="TimesNewRomanPS"/>
              </a:rPr>
              <a:t>: [</a:t>
            </a:r>
            <a:r>
              <a:rPr lang="en-US" i="1" dirty="0">
                <a:latin typeface="TimesNewRomanPS-Italic"/>
              </a:rPr>
              <a:t>But he must’ve been there by two</a:t>
            </a:r>
          </a:p>
          <a:p>
            <a:r>
              <a:rPr lang="en-US" dirty="0">
                <a:latin typeface="TimesNRPSExpert"/>
              </a:rPr>
              <a:t></a:t>
            </a:r>
            <a:r>
              <a:rPr lang="en-US" dirty="0">
                <a:latin typeface="TimesNewRomanPS"/>
              </a:rPr>
              <a:t>: </a:t>
            </a:r>
            <a:r>
              <a:rPr lang="en-US" i="1" dirty="0">
                <a:latin typeface="TimesNewRomanPS-Italic"/>
              </a:rPr>
              <a:t>Yes but you knew where he was 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ewRomanPS"/>
              </a:rPr>
              <a:t>For the most part, participants wait until one speaker indicates that he or she</a:t>
            </a:r>
          </a:p>
          <a:p>
            <a:r>
              <a:rPr lang="en-US" dirty="0">
                <a:latin typeface="TimesNewRomanPS"/>
              </a:rPr>
              <a:t>has finished, usually by signaling a </a:t>
            </a:r>
            <a:r>
              <a:rPr lang="en-US" b="1" dirty="0">
                <a:latin typeface="TimesNewRomanPS-Bold"/>
              </a:rPr>
              <a:t>completion point</a:t>
            </a:r>
            <a:r>
              <a:rPr lang="en-US" dirty="0">
                <a:latin typeface="TimesNewRomanPS"/>
              </a:rPr>
              <a:t>. Speakers can mark their</a:t>
            </a:r>
          </a:p>
          <a:p>
            <a:r>
              <a:rPr lang="en-US" dirty="0">
                <a:latin typeface="TimesNewRomanPS"/>
              </a:rPr>
              <a:t>turns as complete in a number of ways: by asking a question, for example, or by</a:t>
            </a:r>
          </a:p>
          <a:p>
            <a:r>
              <a:rPr lang="en-US" dirty="0">
                <a:latin typeface="TimesNewRomanPS"/>
              </a:rPr>
              <a:t>pausing at the end of a completed syntactic structure like a phrase or sentence.</a:t>
            </a:r>
          </a:p>
          <a:p>
            <a:r>
              <a:rPr lang="en-US" dirty="0">
                <a:latin typeface="TimesNewRomanPS"/>
              </a:rPr>
              <a:t>Other participants can indicate that they want to take the speaking turn, also in</a:t>
            </a:r>
          </a:p>
          <a:p>
            <a:r>
              <a:rPr lang="en-US" dirty="0">
                <a:latin typeface="TimesNewRomanPS"/>
              </a:rPr>
              <a:t>a number of 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2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Turn-taking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Some of the most interesting research in this area has revealed different expectations</a:t>
            </a:r>
          </a:p>
          <a:p>
            <a:r>
              <a:rPr lang="en-US" dirty="0"/>
              <a:t>of conversational style and different strategies of participation in conversation.</a:t>
            </a:r>
          </a:p>
          <a:p>
            <a:r>
              <a:rPr lang="en-US" dirty="0"/>
              <a:t>Some of these strategies seem to be the source of what is sometimes</a:t>
            </a:r>
          </a:p>
          <a:p>
            <a:r>
              <a:rPr lang="en-US" dirty="0"/>
              <a:t>described by participants as ‘rudeness’ (if one speaker cuts in on another</a:t>
            </a:r>
          </a:p>
          <a:p>
            <a:r>
              <a:rPr lang="en-US" dirty="0"/>
              <a:t>speaker) or ‘shyness’ (if one speaker keeps waiting for an opportunity to take</a:t>
            </a:r>
          </a:p>
          <a:p>
            <a:r>
              <a:rPr lang="en-US" dirty="0"/>
              <a:t>a turn and none seems to occur). The participants characterized as ‘rude’ or</a:t>
            </a:r>
          </a:p>
          <a:p>
            <a:r>
              <a:rPr lang="en-US" dirty="0"/>
              <a:t>‘shy’ in this way may simply be adhering to slightly different conventions of</a:t>
            </a:r>
          </a:p>
          <a:p>
            <a:r>
              <a:rPr lang="en-US" b="1" dirty="0"/>
              <a:t>turn-taking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84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566" y="159640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ewRomanPS"/>
              </a:rPr>
              <a:t>One strategy</a:t>
            </a:r>
            <a:r>
              <a:rPr lang="en-US" dirty="0" smtClean="0">
                <a:latin typeface="TimesNewRomanPS"/>
              </a:rPr>
              <a:t>, which </a:t>
            </a:r>
            <a:r>
              <a:rPr lang="en-US" dirty="0">
                <a:latin typeface="TimesNewRomanPS"/>
              </a:rPr>
              <a:t>may be overused by ‘long-winded’ speakers </a:t>
            </a:r>
            <a:r>
              <a:rPr lang="en-US">
                <a:latin typeface="TimesNewRomanPS"/>
              </a:rPr>
              <a:t>or </a:t>
            </a:r>
            <a:r>
              <a:rPr lang="en-US" smtClean="0">
                <a:latin typeface="TimesNewRomanPS"/>
              </a:rPr>
              <a:t>those who</a:t>
            </a:r>
            <a:endParaRPr lang="en-US" dirty="0">
              <a:latin typeface="TimesNewRomanPS"/>
            </a:endParaRPr>
          </a:p>
          <a:p>
            <a:r>
              <a:rPr lang="en-US" dirty="0">
                <a:latin typeface="TimesNewRomanPS"/>
              </a:rPr>
              <a:t>are used to ‘holding the floor’ (e.g. some politicians and professors), is designed</a:t>
            </a:r>
          </a:p>
          <a:p>
            <a:r>
              <a:rPr lang="en-US" dirty="0">
                <a:latin typeface="TimesNewRomanPS"/>
              </a:rPr>
              <a:t>to avoid having normal completion points </a:t>
            </a:r>
            <a:r>
              <a:rPr lang="en-US" dirty="0" err="1">
                <a:latin typeface="TimesNewRomanPS"/>
              </a:rPr>
              <a:t>occur.We</a:t>
            </a:r>
            <a:r>
              <a:rPr lang="en-US" dirty="0">
                <a:latin typeface="TimesNewRomanPS"/>
              </a:rPr>
              <a:t> all use this strategy to some</a:t>
            </a:r>
          </a:p>
          <a:p>
            <a:r>
              <a:rPr lang="en-US" dirty="0">
                <a:latin typeface="TimesNewRomanPS"/>
              </a:rPr>
              <a:t>extent, usually in situations where we have to work out what we are trying to</a:t>
            </a:r>
          </a:p>
          <a:p>
            <a:r>
              <a:rPr lang="en-US" dirty="0">
                <a:latin typeface="TimesNewRomanPS"/>
              </a:rPr>
              <a:t>say while actually saying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4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Cooperative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strategy</a:t>
            </a:r>
            <a:r>
              <a:rPr lang="en-US" dirty="0" smtClean="0"/>
              <a:t>, which </a:t>
            </a:r>
            <a:r>
              <a:rPr lang="en-US" dirty="0"/>
              <a:t>may be overused by ‘long-winded’ speakers or </a:t>
            </a:r>
            <a:r>
              <a:rPr lang="en-US" dirty="0" smtClean="0"/>
              <a:t>those who</a:t>
            </a:r>
            <a:endParaRPr lang="en-US" dirty="0"/>
          </a:p>
          <a:p>
            <a:r>
              <a:rPr lang="en-US" dirty="0"/>
              <a:t>are used to ‘holding the floor’ (e.g. some politicians and professors), is designed</a:t>
            </a:r>
          </a:p>
          <a:p>
            <a:r>
              <a:rPr lang="en-US" dirty="0"/>
              <a:t>to avoid having normal completion points </a:t>
            </a:r>
            <a:r>
              <a:rPr lang="en-US" err="1"/>
              <a:t>occur</a:t>
            </a:r>
            <a:r>
              <a:rPr lang="en-US" smtClean="0"/>
              <a:t>. We </a:t>
            </a:r>
            <a:r>
              <a:rPr lang="en-US" dirty="0"/>
              <a:t>all use this strategy to some</a:t>
            </a:r>
          </a:p>
          <a:p>
            <a:r>
              <a:rPr lang="en-US" dirty="0"/>
              <a:t>extent, usually in situations where we have to work out what we are trying to</a:t>
            </a:r>
          </a:p>
          <a:p>
            <a:r>
              <a:rPr lang="en-US" dirty="0"/>
              <a:t>say while actually saying it.</a:t>
            </a:r>
          </a:p>
        </p:txBody>
      </p:sp>
    </p:spTree>
    <p:extLst>
      <p:ext uri="{BB962C8B-B14F-4D97-AF65-F5344CB8AC3E}">
        <p14:creationId xmlns:p14="http://schemas.microsoft.com/office/powerpoint/2010/main" val="4071941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594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Garamond</vt:lpstr>
      <vt:lpstr>TimesNewRomanPS</vt:lpstr>
      <vt:lpstr>TimesNewRomanPS-Bold</vt:lpstr>
      <vt:lpstr>TimesNewRomanPS-Italic</vt:lpstr>
      <vt:lpstr>TimesNRPSExpert</vt:lpstr>
      <vt:lpstr>Organic</vt:lpstr>
      <vt:lpstr>Discourse Analysis</vt:lpstr>
      <vt:lpstr>Speech events</vt:lpstr>
      <vt:lpstr>PowerPoint Presentation</vt:lpstr>
      <vt:lpstr>Conversation Analysis</vt:lpstr>
      <vt:lpstr>PowerPoint Presentation</vt:lpstr>
      <vt:lpstr>PowerPoint Presentation</vt:lpstr>
      <vt:lpstr>Turn-taking</vt:lpstr>
      <vt:lpstr>PowerPoint Presentation</vt:lpstr>
      <vt:lpstr>The Cooperative Principle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Discourse Analysis</dc:title>
  <dc:creator>Maher</dc:creator>
  <cp:lastModifiedBy>Maher</cp:lastModifiedBy>
  <cp:revision>3</cp:revision>
  <dcterms:created xsi:type="dcterms:W3CDTF">2021-01-31T05:33:15Z</dcterms:created>
  <dcterms:modified xsi:type="dcterms:W3CDTF">2021-01-31T10:10:47Z</dcterms:modified>
</cp:coreProperties>
</file>